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  <p:sldId id="274" r:id="rId20"/>
    <p:sldId id="277" r:id="rId21"/>
    <p:sldId id="278" r:id="rId22"/>
    <p:sldId id="275" r:id="rId23"/>
    <p:sldId id="27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7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14-Dec-16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14-Dec-16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14-Dec-16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14-Dec-16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14-Dec-16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14-Dec-16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14-Dec-16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14-Dec-16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14-Dec-16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14-Dec-16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14-Dec-16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14-Dec-16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5"/>
            <a:ext cx="9966960" cy="3931671"/>
          </a:xfrm>
        </p:spPr>
        <p:txBody>
          <a:bodyPr>
            <a:normAutofit fontScale="90000"/>
          </a:bodyPr>
          <a:lstStyle/>
          <a:p>
            <a:r>
              <a:rPr lang="id-ID" sz="4000" dirty="0" smtClean="0">
                <a:solidFill>
                  <a:schemeClr val="tx1"/>
                </a:solidFill>
              </a:rPr>
              <a:t>Profil laboratorium </a:t>
            </a:r>
            <a:r>
              <a:rPr lang="en-US" sz="4900" dirty="0" smtClean="0">
                <a:solidFill>
                  <a:schemeClr val="tx1"/>
                </a:solidFill>
              </a:rPr>
              <a:t/>
            </a:r>
            <a:br>
              <a:rPr lang="en-US" sz="4900" dirty="0" smtClean="0">
                <a:solidFill>
                  <a:schemeClr val="tx1"/>
                </a:solidFill>
              </a:rPr>
            </a:br>
            <a:r>
              <a:rPr lang="en-US" sz="4900" dirty="0">
                <a:solidFill>
                  <a:schemeClr val="tx1"/>
                </a:solidFill>
              </a:rPr>
              <a:t/>
            </a:r>
            <a:br>
              <a:rPr lang="en-US" sz="4900" dirty="0">
                <a:solidFill>
                  <a:schemeClr val="tx1"/>
                </a:solidFill>
              </a:rPr>
            </a:br>
            <a:r>
              <a:rPr lang="en-US" sz="4900" dirty="0" smtClean="0">
                <a:solidFill>
                  <a:schemeClr val="tx1"/>
                </a:solidFill>
              </a:rPr>
              <a:t/>
            </a:r>
            <a:br>
              <a:rPr lang="en-US" sz="4900" dirty="0" smtClean="0">
                <a:solidFill>
                  <a:schemeClr val="tx1"/>
                </a:solidFill>
              </a:rPr>
            </a:br>
            <a:r>
              <a:rPr lang="id-ID" sz="4400" dirty="0" smtClean="0">
                <a:solidFill>
                  <a:schemeClr val="tx1"/>
                </a:solidFill>
              </a:rPr>
              <a:t>fakultas kesehatan masyarakat </a:t>
            </a: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id-ID" sz="4900" dirty="0" smtClean="0">
                <a:solidFill>
                  <a:schemeClr val="tx1"/>
                </a:solidFill>
              </a:rPr>
              <a:t>universitas ahmad dahlan</a:t>
            </a:r>
            <a:endParaRPr lang="id-ID" sz="49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1953" y="4814046"/>
            <a:ext cx="8767860" cy="1388165"/>
          </a:xfr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58008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Analisis Data Kesehatan 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AutoNum type="arabicPeriod"/>
            </a:pPr>
            <a:r>
              <a:rPr lang="id-ID" sz="4400" dirty="0" smtClean="0">
                <a:solidFill>
                  <a:schemeClr val="tx1"/>
                </a:solidFill>
              </a:rPr>
              <a:t>Epi Info</a:t>
            </a:r>
          </a:p>
          <a:p>
            <a:pPr marL="502920" indent="-457200">
              <a:buAutoNum type="arabicPeriod"/>
            </a:pPr>
            <a:r>
              <a:rPr lang="id-ID" sz="4400" dirty="0" smtClean="0">
                <a:solidFill>
                  <a:schemeClr val="tx1"/>
                </a:solidFill>
              </a:rPr>
              <a:t>Epi Data</a:t>
            </a:r>
          </a:p>
          <a:p>
            <a:pPr marL="502920" indent="-457200">
              <a:buAutoNum type="arabicPeriod"/>
            </a:pPr>
            <a:r>
              <a:rPr lang="id-ID" sz="4400" dirty="0" smtClean="0">
                <a:solidFill>
                  <a:schemeClr val="tx1"/>
                </a:solidFill>
              </a:rPr>
              <a:t>SPSS</a:t>
            </a:r>
          </a:p>
          <a:p>
            <a:pPr marL="502920" indent="-457200">
              <a:buAutoNum type="arabicPeriod"/>
            </a:pPr>
            <a:r>
              <a:rPr lang="id-ID" sz="4400" dirty="0" smtClean="0">
                <a:solidFill>
                  <a:schemeClr val="tx1"/>
                </a:solidFill>
              </a:rPr>
              <a:t>STATA</a:t>
            </a:r>
          </a:p>
          <a:p>
            <a:pPr marL="502920" indent="-457200">
              <a:buAutoNum type="arabicPeriod"/>
            </a:pPr>
            <a:r>
              <a:rPr lang="id-ID" sz="4400" dirty="0" smtClean="0">
                <a:solidFill>
                  <a:schemeClr val="tx1"/>
                </a:solidFill>
              </a:rPr>
              <a:t>Amos</a:t>
            </a:r>
            <a:endParaRPr lang="id-ID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755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Sistem Informasi Geografi 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88459"/>
            <a:ext cx="9872871" cy="430754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id-ID" sz="2400" dirty="0" smtClean="0">
                <a:solidFill>
                  <a:schemeClr val="tx1"/>
                </a:solidFill>
              </a:rPr>
              <a:t>Pelatihan </a:t>
            </a:r>
          </a:p>
          <a:p>
            <a:pPr marL="502920" indent="-457200"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Penggunaan GPS</a:t>
            </a:r>
          </a:p>
          <a:p>
            <a:pPr marL="502920" indent="-457200"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Sistem Informasi Geografi</a:t>
            </a:r>
          </a:p>
          <a:p>
            <a:pPr marL="45720" indent="0">
              <a:buNone/>
            </a:pPr>
            <a:r>
              <a:rPr lang="id-ID" sz="2400" dirty="0" smtClean="0">
                <a:solidFill>
                  <a:schemeClr val="tx1"/>
                </a:solidFill>
              </a:rPr>
              <a:t>Olah Data Mapping</a:t>
            </a:r>
          </a:p>
          <a:p>
            <a:pPr marL="502920" indent="-457200"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ArcGis</a:t>
            </a:r>
          </a:p>
          <a:p>
            <a:pPr marL="502920" indent="-457200"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Quantum GIS</a:t>
            </a:r>
          </a:p>
          <a:p>
            <a:pPr marL="45720" indent="0">
              <a:buNone/>
            </a:pPr>
            <a:r>
              <a:rPr lang="id-ID" sz="2400" dirty="0" smtClean="0">
                <a:solidFill>
                  <a:schemeClr val="tx1"/>
                </a:solidFill>
              </a:rPr>
              <a:t>Olah Data Clustering</a:t>
            </a:r>
          </a:p>
          <a:p>
            <a:pPr marL="502920" indent="-457200"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Geoda</a:t>
            </a:r>
          </a:p>
          <a:p>
            <a:pPr marL="502920" indent="-457200"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Satscan</a:t>
            </a:r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499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Promosi Kesehatan 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400" dirty="0" smtClean="0">
                <a:solidFill>
                  <a:schemeClr val="tx1"/>
                </a:solidFill>
              </a:rPr>
              <a:t>Pembuatan Media Promosi Kesehatan (film, poster, leaflet, dll)</a:t>
            </a:r>
            <a:endParaRPr lang="id-ID" sz="4400" dirty="0">
              <a:solidFill>
                <a:schemeClr val="tx1"/>
              </a:solidFill>
            </a:endParaRPr>
          </a:p>
          <a:p>
            <a:r>
              <a:rPr lang="id-ID" sz="4400" dirty="0" smtClean="0">
                <a:solidFill>
                  <a:schemeClr val="tx1"/>
                </a:solidFill>
              </a:rPr>
              <a:t>Public Speaking</a:t>
            </a:r>
            <a:endParaRPr lang="id-ID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07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Pusat Kajian FKM UAD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Pojok Asi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Pusat Kajian Manusia dan Lingkungan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Promosi Kesehatan 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K3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135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Pojok ASi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solidFill>
                  <a:schemeClr val="tx1"/>
                </a:solidFill>
              </a:rPr>
              <a:t>Konseling ASI</a:t>
            </a:r>
          </a:p>
          <a:p>
            <a:r>
              <a:rPr lang="id-ID" sz="3600" dirty="0" smtClean="0">
                <a:solidFill>
                  <a:schemeClr val="tx1"/>
                </a:solidFill>
              </a:rPr>
              <a:t>Manajemen Tempat Kerja Ramah Perempuan </a:t>
            </a:r>
            <a:endParaRPr lang="id-ID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51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Layanan Pusat Kajian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Manajemen Pengelolaan Lingkungan Sehat pada komunitas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Pelatihan – pelatihan</a:t>
            </a:r>
          </a:p>
        </p:txBody>
      </p:sp>
    </p:spTree>
    <p:extLst>
      <p:ext uri="{BB962C8B-B14F-4D97-AF65-F5344CB8AC3E}">
        <p14:creationId xmlns:p14="http://schemas.microsoft.com/office/powerpoint/2010/main" val="3703226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Lanjutan .... Pelatihan Bidang KesMAs 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AutoNum type="alphaLcPeriod"/>
            </a:pPr>
            <a:r>
              <a:rPr lang="id-ID" dirty="0">
                <a:solidFill>
                  <a:schemeClr val="tx1"/>
                </a:solidFill>
              </a:rPr>
              <a:t>Pelatihan Jumantik Cilik</a:t>
            </a:r>
          </a:p>
          <a:p>
            <a:pPr marL="502920" indent="-457200">
              <a:buAutoNum type="alphaLcPeriod"/>
            </a:pPr>
            <a:r>
              <a:rPr lang="id-ID" dirty="0">
                <a:solidFill>
                  <a:schemeClr val="tx1"/>
                </a:solidFill>
              </a:rPr>
              <a:t>Pelatihan manjemen laboratorium</a:t>
            </a:r>
          </a:p>
          <a:p>
            <a:pPr marL="502920" indent="-457200">
              <a:buAutoNum type="alphaLcPeriod"/>
            </a:pPr>
            <a:r>
              <a:rPr lang="id-ID" dirty="0">
                <a:solidFill>
                  <a:schemeClr val="tx1"/>
                </a:solidFill>
              </a:rPr>
              <a:t>Pelatihan Coding Costing Jaminan Kesehatan </a:t>
            </a:r>
          </a:p>
          <a:p>
            <a:pPr marL="502920" indent="-457200">
              <a:buAutoNum type="alphaLcPeriod"/>
            </a:pPr>
            <a:r>
              <a:rPr lang="id-ID" dirty="0" smtClean="0">
                <a:solidFill>
                  <a:schemeClr val="tx1"/>
                </a:solidFill>
              </a:rPr>
              <a:t>Pelatihan </a:t>
            </a:r>
            <a:r>
              <a:rPr lang="id-ID" dirty="0">
                <a:solidFill>
                  <a:schemeClr val="tx1"/>
                </a:solidFill>
              </a:rPr>
              <a:t>Uji Resistensi </a:t>
            </a:r>
          </a:p>
          <a:p>
            <a:pPr marL="502920" indent="-457200">
              <a:buAutoNum type="alphaLcPeriod"/>
            </a:pPr>
            <a:r>
              <a:rPr lang="id-ID" dirty="0">
                <a:solidFill>
                  <a:schemeClr val="tx1"/>
                </a:solidFill>
              </a:rPr>
              <a:t>Pelatihan Kesehatan </a:t>
            </a:r>
            <a:r>
              <a:rPr lang="id-ID" dirty="0" smtClean="0">
                <a:solidFill>
                  <a:schemeClr val="tx1"/>
                </a:solidFill>
              </a:rPr>
              <a:t>Dasar</a:t>
            </a:r>
          </a:p>
          <a:p>
            <a:pPr marL="502920" indent="-457200">
              <a:buAutoNum type="alphaLcPeriod"/>
            </a:pPr>
            <a:r>
              <a:rPr lang="id-ID" dirty="0" smtClean="0">
                <a:solidFill>
                  <a:schemeClr val="tx1"/>
                </a:solidFill>
              </a:rPr>
              <a:t>Pelatihan randomize clinical trial</a:t>
            </a:r>
          </a:p>
          <a:p>
            <a:pPr marL="502920" indent="-457200">
              <a:buAutoNum type="alphaLcPeriod"/>
            </a:pPr>
            <a:r>
              <a:rPr lang="id-ID" dirty="0" smtClean="0">
                <a:solidFill>
                  <a:schemeClr val="tx1"/>
                </a:solidFill>
              </a:rPr>
              <a:t>Pelatihan Survelaince Epidemiologi</a:t>
            </a:r>
          </a:p>
          <a:p>
            <a:pPr marL="502920" indent="-457200">
              <a:buAutoNum type="alphaLcPeriod"/>
            </a:pPr>
            <a:r>
              <a:rPr lang="id-ID" dirty="0" smtClean="0">
                <a:solidFill>
                  <a:schemeClr val="tx1"/>
                </a:solidFill>
              </a:rPr>
              <a:t>Pelatihan Perancangan Quesioner untuk surveilance penyakit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875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Lanjutan .... Layanan bidang kes-ling/k3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sz="2800" dirty="0" smtClean="0">
                <a:solidFill>
                  <a:schemeClr val="tx1"/>
                </a:solidFill>
              </a:rPr>
              <a:t>Pelatihan analisis kualitas air dan udara (biologi, kimia, fisik)</a:t>
            </a:r>
          </a:p>
          <a:p>
            <a:r>
              <a:rPr lang="id-ID" sz="2800" dirty="0" smtClean="0">
                <a:solidFill>
                  <a:schemeClr val="tx1"/>
                </a:solidFill>
              </a:rPr>
              <a:t>Pelatihan Dasar AMDAL Non Sertifikasi</a:t>
            </a:r>
          </a:p>
          <a:p>
            <a:r>
              <a:rPr lang="id-ID" sz="2800" dirty="0" smtClean="0">
                <a:solidFill>
                  <a:schemeClr val="tx1"/>
                </a:solidFill>
              </a:rPr>
              <a:t>Pelatihan Pengolahan Sampah Domestik </a:t>
            </a:r>
          </a:p>
          <a:p>
            <a:r>
              <a:rPr lang="id-ID" sz="2800" dirty="0" smtClean="0">
                <a:solidFill>
                  <a:schemeClr val="tx1"/>
                </a:solidFill>
              </a:rPr>
              <a:t>Pelatihan Pengolahan Limbah B3</a:t>
            </a:r>
          </a:p>
          <a:p>
            <a:r>
              <a:rPr lang="id-ID" sz="2800" dirty="0" smtClean="0">
                <a:solidFill>
                  <a:schemeClr val="tx1"/>
                </a:solidFill>
              </a:rPr>
              <a:t>Pelatihan Toksikologi Lingkungan</a:t>
            </a:r>
          </a:p>
          <a:p>
            <a:r>
              <a:rPr lang="id-ID" sz="2800" dirty="0" smtClean="0">
                <a:solidFill>
                  <a:schemeClr val="tx1"/>
                </a:solidFill>
              </a:rPr>
              <a:t>Pelatihan </a:t>
            </a:r>
            <a:r>
              <a:rPr lang="id-ID" sz="2800" dirty="0">
                <a:solidFill>
                  <a:schemeClr val="tx1"/>
                </a:solidFill>
              </a:rPr>
              <a:t>Dasar </a:t>
            </a:r>
            <a:r>
              <a:rPr lang="id-ID" sz="2800" dirty="0" smtClean="0">
                <a:solidFill>
                  <a:schemeClr val="tx1"/>
                </a:solidFill>
              </a:rPr>
              <a:t>K3</a:t>
            </a:r>
          </a:p>
          <a:p>
            <a:r>
              <a:rPr lang="id-ID" sz="2800" dirty="0" smtClean="0">
                <a:solidFill>
                  <a:schemeClr val="tx1"/>
                </a:solidFill>
              </a:rPr>
              <a:t>Pelatihan K3 RS</a:t>
            </a:r>
          </a:p>
          <a:p>
            <a:r>
              <a:rPr lang="id-ID" sz="2800" dirty="0" smtClean="0">
                <a:solidFill>
                  <a:schemeClr val="tx1"/>
                </a:solidFill>
              </a:rPr>
              <a:t>Pelatihan limbah RS</a:t>
            </a:r>
            <a:endParaRPr lang="id-ID" sz="2800" dirty="0">
              <a:solidFill>
                <a:schemeClr val="tx1"/>
              </a:solidFill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91062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Lanjutan ... Layanan Pelatihan Promkes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4000" dirty="0" smtClean="0">
                <a:solidFill>
                  <a:schemeClr val="tx1"/>
                </a:solidFill>
              </a:rPr>
              <a:t>Pelatihan Public Speaking</a:t>
            </a:r>
          </a:p>
          <a:p>
            <a:r>
              <a:rPr lang="id-ID" sz="4000" dirty="0" smtClean="0">
                <a:solidFill>
                  <a:schemeClr val="tx1"/>
                </a:solidFill>
              </a:rPr>
              <a:t>Pelatihan Pembuatan Media Kesehatan</a:t>
            </a:r>
          </a:p>
          <a:p>
            <a:r>
              <a:rPr lang="id-ID" sz="4000" dirty="0" smtClean="0">
                <a:solidFill>
                  <a:schemeClr val="tx1"/>
                </a:solidFill>
              </a:rPr>
              <a:t>Pelatihan Peer Education</a:t>
            </a:r>
          </a:p>
          <a:p>
            <a:r>
              <a:rPr lang="id-ID" sz="4000" dirty="0" smtClean="0">
                <a:solidFill>
                  <a:schemeClr val="tx1"/>
                </a:solidFill>
              </a:rPr>
              <a:t>Pelatihan Konseling</a:t>
            </a:r>
          </a:p>
          <a:p>
            <a:pPr marL="4572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75477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Lanjutan .... Layanan Bidang Gizi Kesmas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02920" indent="-457200">
              <a:buAutoNum type="alphaLcPeriod"/>
            </a:pPr>
            <a:r>
              <a:rPr lang="id-ID" sz="3200" dirty="0">
                <a:solidFill>
                  <a:schemeClr val="tx1"/>
                </a:solidFill>
              </a:rPr>
              <a:t>Pelatihan HACCP</a:t>
            </a:r>
          </a:p>
          <a:p>
            <a:pPr marL="502920" indent="-457200">
              <a:buAutoNum type="alphaLcPeriod"/>
            </a:pPr>
            <a:r>
              <a:rPr lang="id-ID" sz="3200" dirty="0">
                <a:solidFill>
                  <a:schemeClr val="tx1"/>
                </a:solidFill>
              </a:rPr>
              <a:t>Pelatihan Food Handling</a:t>
            </a:r>
          </a:p>
          <a:p>
            <a:pPr marL="502920" indent="-457200">
              <a:buAutoNum type="alphaLcPeriod"/>
            </a:pPr>
            <a:r>
              <a:rPr lang="id-ID" sz="3200" dirty="0">
                <a:solidFill>
                  <a:schemeClr val="tx1"/>
                </a:solidFill>
              </a:rPr>
              <a:t>Pelatihan Food Safety </a:t>
            </a:r>
            <a:endParaRPr lang="id-ID" sz="3200" dirty="0" smtClean="0">
              <a:solidFill>
                <a:schemeClr val="tx1"/>
              </a:solidFill>
            </a:endParaRPr>
          </a:p>
          <a:p>
            <a:pPr marL="502920" indent="-457200">
              <a:buAutoNum type="alphaLcPeriod"/>
            </a:pPr>
            <a:r>
              <a:rPr lang="id-ID" sz="3200" dirty="0" smtClean="0">
                <a:solidFill>
                  <a:schemeClr val="tx1"/>
                </a:solidFill>
              </a:rPr>
              <a:t>Pelatihan Diserfikasi makanan berbasis pangan lokal</a:t>
            </a:r>
          </a:p>
          <a:p>
            <a:pPr marL="502920" indent="-457200">
              <a:buAutoNum type="alphaLcPeriod"/>
            </a:pPr>
            <a:r>
              <a:rPr lang="id-ID" sz="3200" dirty="0" smtClean="0">
                <a:solidFill>
                  <a:schemeClr val="tx1"/>
                </a:solidFill>
              </a:rPr>
              <a:t>Pelatihan pembuatan pangan tambahan balita</a:t>
            </a:r>
          </a:p>
          <a:p>
            <a:pPr marL="502920" indent="-457200">
              <a:buAutoNum type="alphaLcPeriod"/>
            </a:pPr>
            <a:r>
              <a:rPr lang="id-ID" sz="3200" dirty="0" smtClean="0">
                <a:solidFill>
                  <a:schemeClr val="tx1"/>
                </a:solidFill>
              </a:rPr>
              <a:t>Pelatihan penyediaan makanan saat bencana</a:t>
            </a:r>
          </a:p>
          <a:p>
            <a:pPr marL="502920" indent="-457200">
              <a:buAutoNum type="alphaLcPeriod"/>
            </a:pPr>
            <a:r>
              <a:rPr lang="id-ID" sz="3200" dirty="0" smtClean="0">
                <a:solidFill>
                  <a:schemeClr val="tx1"/>
                </a:solidFill>
              </a:rPr>
              <a:t>Pelatihan Analisis data penelitian gizi</a:t>
            </a:r>
            <a:endParaRPr lang="id-ID" sz="3200" dirty="0">
              <a:solidFill>
                <a:schemeClr val="tx1"/>
              </a:solidFill>
            </a:endParaRPr>
          </a:p>
          <a:p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67784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chemeClr val="tx1"/>
                </a:solidFill>
              </a:rPr>
              <a:t>L</a:t>
            </a:r>
            <a:r>
              <a:rPr lang="id-ID" dirty="0" smtClean="0">
                <a:solidFill>
                  <a:schemeClr val="tx1"/>
                </a:solidFill>
              </a:rPr>
              <a:t>aboratorium FKM UAD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Laboratorium Biomedis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Laboratorium Analisis Kualitas Lingkungan 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Bengkel TTG dan K3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Laboratorium Gizi Kesehatan Masyarakat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Laboratorium Entomologi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Laboratorium Parasitologi 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Laboratorium Promosi Kesehatan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Laboratorium Komputer dan Analisis Data Kesehatan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Laboratorium Klinis 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53287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Lanjutan ... Pelatihan MRS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400" dirty="0" smtClean="0">
                <a:solidFill>
                  <a:schemeClr val="tx1"/>
                </a:solidFill>
              </a:rPr>
              <a:t>Pelatihan Akreditasi RS</a:t>
            </a:r>
          </a:p>
          <a:p>
            <a:r>
              <a:rPr lang="id-ID" sz="4400" dirty="0" smtClean="0">
                <a:solidFill>
                  <a:schemeClr val="tx1"/>
                </a:solidFill>
              </a:rPr>
              <a:t>Pelatihan SDM</a:t>
            </a:r>
          </a:p>
          <a:p>
            <a:r>
              <a:rPr lang="id-ID" sz="4400" dirty="0" smtClean="0">
                <a:solidFill>
                  <a:schemeClr val="tx1"/>
                </a:solidFill>
              </a:rPr>
              <a:t>Pelatihan Service Excellent</a:t>
            </a:r>
            <a:endParaRPr lang="id-ID" sz="4400" dirty="0">
              <a:solidFill>
                <a:schemeClr val="tx1"/>
              </a:solidFill>
            </a:endParaRPr>
          </a:p>
          <a:p>
            <a:r>
              <a:rPr lang="id-ID" sz="4400" dirty="0" smtClean="0">
                <a:solidFill>
                  <a:schemeClr val="tx1"/>
                </a:solidFill>
              </a:rPr>
              <a:t>Pelatihan Studi kelayakan bisnis</a:t>
            </a:r>
            <a:endParaRPr lang="id-ID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225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Lanjutan .... Layanan KESPRO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400" dirty="0" smtClean="0">
                <a:solidFill>
                  <a:schemeClr val="tx1"/>
                </a:solidFill>
              </a:rPr>
              <a:t>Pelatihan Survival analisis</a:t>
            </a:r>
          </a:p>
          <a:p>
            <a:r>
              <a:rPr lang="id-ID" sz="4400" dirty="0" smtClean="0">
                <a:solidFill>
                  <a:schemeClr val="tx1"/>
                </a:solidFill>
              </a:rPr>
              <a:t>Pelatihan Konselor ASI</a:t>
            </a:r>
          </a:p>
          <a:p>
            <a:r>
              <a:rPr lang="id-ID" sz="4400" dirty="0" smtClean="0">
                <a:solidFill>
                  <a:schemeClr val="tx1"/>
                </a:solidFill>
              </a:rPr>
              <a:t>Pelatihan Dasar Konselor Dasar Kespro</a:t>
            </a:r>
          </a:p>
          <a:p>
            <a:r>
              <a:rPr lang="id-ID" sz="4400" dirty="0" smtClean="0">
                <a:solidFill>
                  <a:schemeClr val="tx1"/>
                </a:solidFill>
              </a:rPr>
              <a:t>Pelatihan Konselor VCT</a:t>
            </a:r>
            <a:endParaRPr lang="id-ID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4492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Be</a:t>
            </a:r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id-ID" dirty="0" smtClean="0">
                <a:solidFill>
                  <a:schemeClr val="tx1"/>
                </a:solidFill>
              </a:rPr>
              <a:t>tuk </a:t>
            </a:r>
            <a:r>
              <a:rPr lang="id-ID" dirty="0" smtClean="0">
                <a:solidFill>
                  <a:schemeClr val="tx1"/>
                </a:solidFill>
              </a:rPr>
              <a:t>Kerja Sama dengan Mitra 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000" dirty="0" smtClean="0">
                <a:solidFill>
                  <a:schemeClr val="tx1"/>
                </a:solidFill>
              </a:rPr>
              <a:t>Joint riset (mengakses dana-dana dari luar)</a:t>
            </a:r>
          </a:p>
          <a:p>
            <a:r>
              <a:rPr lang="id-ID" sz="4000" dirty="0" smtClean="0">
                <a:solidFill>
                  <a:schemeClr val="tx1"/>
                </a:solidFill>
              </a:rPr>
              <a:t>Joint pemberdayaan masyarakat (CSR)</a:t>
            </a:r>
          </a:p>
          <a:p>
            <a:r>
              <a:rPr lang="id-ID" sz="4000" dirty="0" smtClean="0">
                <a:solidFill>
                  <a:schemeClr val="tx1"/>
                </a:solidFill>
              </a:rPr>
              <a:t>Joint penyelenggaraan pelatihan</a:t>
            </a:r>
            <a:endParaRPr lang="id-ID" sz="4000" dirty="0">
              <a:solidFill>
                <a:schemeClr val="tx1"/>
              </a:solidFill>
            </a:endParaRPr>
          </a:p>
          <a:p>
            <a:r>
              <a:rPr lang="id-ID" sz="4000" dirty="0" smtClean="0">
                <a:solidFill>
                  <a:schemeClr val="tx1"/>
                </a:solidFill>
              </a:rPr>
              <a:t>Mitra sebagai lokasi penelitian mahasiswa dan dosen FKM UAD</a:t>
            </a:r>
            <a:endParaRPr lang="id-ID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074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764" y="2814918"/>
            <a:ext cx="9875520" cy="135636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TERIMA KASIH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62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Daftar Parameter Pemeriksaan Laboratorium FKM UAD </a:t>
            </a:r>
            <a:endParaRPr lang="id-ID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858528"/>
              </p:ext>
            </p:extLst>
          </p:nvPr>
        </p:nvGraphicFramePr>
        <p:xfrm>
          <a:off x="1143000" y="1965958"/>
          <a:ext cx="9291918" cy="3766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4332"/>
                <a:gridCol w="8507586"/>
              </a:tblGrid>
              <a:tr h="40161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MIKROBIOLOGI</a:t>
                      </a:r>
                      <a:endParaRPr lang="id-ID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01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Pemeriksaan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Angka</a:t>
                      </a:r>
                      <a:r>
                        <a:rPr lang="en-US" sz="2400" dirty="0">
                          <a:effectLst/>
                        </a:rPr>
                        <a:t> Kuman </a:t>
                      </a:r>
                      <a:r>
                        <a:rPr lang="en-US" sz="2400" dirty="0" err="1">
                          <a:effectLst/>
                        </a:rPr>
                        <a:t>Makanan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Pemeriksaan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Angka</a:t>
                      </a:r>
                      <a:r>
                        <a:rPr lang="en-US" sz="2400" dirty="0">
                          <a:effectLst/>
                        </a:rPr>
                        <a:t> Kuman </a:t>
                      </a:r>
                      <a:r>
                        <a:rPr lang="en-US" sz="2400" dirty="0" err="1">
                          <a:effectLst/>
                        </a:rPr>
                        <a:t>Alat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Makan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Pemeriksaan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Angka</a:t>
                      </a:r>
                      <a:r>
                        <a:rPr lang="en-US" sz="2400" dirty="0">
                          <a:effectLst/>
                        </a:rPr>
                        <a:t> Kuman </a:t>
                      </a:r>
                      <a:r>
                        <a:rPr lang="en-US" sz="2400" dirty="0" err="1">
                          <a:effectLst/>
                        </a:rPr>
                        <a:t>Udara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MPN Escherichia coli </a:t>
                      </a:r>
                      <a:r>
                        <a:rPr lang="en-US" sz="2400" dirty="0" err="1">
                          <a:effectLst/>
                        </a:rPr>
                        <a:t>dan</a:t>
                      </a:r>
                      <a:r>
                        <a:rPr lang="en-US" sz="2400" dirty="0">
                          <a:effectLst/>
                        </a:rPr>
                        <a:t> MPN Coliform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Media Plate Count Agar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Media </a:t>
                      </a:r>
                      <a:r>
                        <a:rPr lang="en-US" sz="2400" dirty="0" err="1">
                          <a:effectLst/>
                        </a:rPr>
                        <a:t>Briliant</a:t>
                      </a:r>
                      <a:r>
                        <a:rPr lang="en-US" sz="2400" dirty="0">
                          <a:effectLst/>
                        </a:rPr>
                        <a:t> Green Lactose Bile Broth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Media Lactose Broth0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Media Brain Heart Broth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668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Parameter </a:t>
            </a:r>
            <a:endParaRPr lang="id-ID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234789"/>
              </p:ext>
            </p:extLst>
          </p:nvPr>
        </p:nvGraphicFramePr>
        <p:xfrm>
          <a:off x="1237129" y="1965960"/>
          <a:ext cx="8498542" cy="4181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7362"/>
                <a:gridCol w="7781180"/>
              </a:tblGrid>
              <a:tr h="34128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Analisis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Kimia Air</a:t>
                      </a:r>
                      <a:endParaRPr lang="id-ID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412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Kandungan Zat Organik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2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Kandungan Klorida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2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Kesadahan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2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TSS </a:t>
                      </a:r>
                      <a:r>
                        <a:rPr lang="en-US" sz="2400" dirty="0" err="1">
                          <a:effectLst/>
                        </a:rPr>
                        <a:t>dan</a:t>
                      </a:r>
                      <a:r>
                        <a:rPr lang="en-US" sz="2400" dirty="0">
                          <a:effectLst/>
                        </a:rPr>
                        <a:t> TDS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2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pH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2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Daya Hantar Listrik (DHL)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2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Salinitas air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2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DO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2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</a:t>
                      </a:r>
                      <a:r>
                        <a:rPr lang="en-US" sz="2400" baseline="-25000" dirty="0">
                          <a:effectLst/>
                        </a:rPr>
                        <a:t>2 </a:t>
                      </a:r>
                      <a:r>
                        <a:rPr lang="en-US" sz="2400" dirty="0" err="1">
                          <a:effectLst/>
                        </a:rPr>
                        <a:t>dalam</a:t>
                      </a:r>
                      <a:r>
                        <a:rPr lang="en-US" sz="2400" dirty="0">
                          <a:effectLst/>
                        </a:rPr>
                        <a:t> air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067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Parameter </a:t>
            </a:r>
            <a:endParaRPr lang="id-ID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550409"/>
              </p:ext>
            </p:extLst>
          </p:nvPr>
        </p:nvGraphicFramePr>
        <p:xfrm>
          <a:off x="1143000" y="2070845"/>
          <a:ext cx="9036424" cy="2944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763"/>
                <a:gridCol w="8273661"/>
              </a:tblGrid>
              <a:tr h="58898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</a:rPr>
                        <a:t>Analisis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Kimia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</a:rPr>
                        <a:t>Makanan</a:t>
                      </a:r>
                      <a:endParaRPr lang="id-ID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88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1</a:t>
                      </a:r>
                      <a:endParaRPr lang="id-ID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Uji Formalin </a:t>
                      </a:r>
                      <a:endParaRPr lang="id-ID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8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2</a:t>
                      </a:r>
                      <a:endParaRPr lang="id-ID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UJi  Borax</a:t>
                      </a:r>
                      <a:endParaRPr lang="id-ID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8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3</a:t>
                      </a:r>
                      <a:endParaRPr lang="id-ID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 Kandungan Monosakarida (Kualitatif)</a:t>
                      </a:r>
                      <a:endParaRPr lang="id-ID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8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4</a:t>
                      </a:r>
                      <a:endParaRPr lang="id-ID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</a:rPr>
                        <a:t>Kandungan</a:t>
                      </a:r>
                      <a:r>
                        <a:rPr lang="en-US" sz="3200" dirty="0">
                          <a:effectLst/>
                        </a:rPr>
                        <a:t> Protein (</a:t>
                      </a:r>
                      <a:r>
                        <a:rPr lang="en-US" sz="3200" dirty="0" err="1">
                          <a:effectLst/>
                        </a:rPr>
                        <a:t>Kualitatif</a:t>
                      </a:r>
                      <a:r>
                        <a:rPr lang="en-US" sz="3200" dirty="0">
                          <a:effectLst/>
                        </a:rPr>
                        <a:t>)</a:t>
                      </a:r>
                      <a:endParaRPr lang="id-ID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921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Parameter </a:t>
            </a:r>
            <a:endParaRPr lang="id-ID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705201"/>
              </p:ext>
            </p:extLst>
          </p:nvPr>
        </p:nvGraphicFramePr>
        <p:xfrm>
          <a:off x="1143000" y="2097740"/>
          <a:ext cx="8027893" cy="3213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7635"/>
                <a:gridCol w="7350258"/>
              </a:tblGrid>
              <a:tr h="80346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err="1">
                          <a:effectLst/>
                        </a:rPr>
                        <a:t>Kesehatan</a:t>
                      </a:r>
                      <a:r>
                        <a:rPr lang="en-US" sz="4000" dirty="0">
                          <a:effectLst/>
                        </a:rPr>
                        <a:t> </a:t>
                      </a:r>
                      <a:r>
                        <a:rPr lang="en-US" sz="4000" dirty="0" err="1">
                          <a:effectLst/>
                        </a:rPr>
                        <a:t>Kerja</a:t>
                      </a:r>
                      <a:endParaRPr lang="id-ID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8034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1</a:t>
                      </a:r>
                      <a:endParaRPr lang="id-ID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Kebisingan</a:t>
                      </a:r>
                      <a:endParaRPr lang="id-ID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34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2</a:t>
                      </a:r>
                      <a:endParaRPr lang="id-ID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Pencahayaan</a:t>
                      </a:r>
                      <a:endParaRPr lang="id-ID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34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3</a:t>
                      </a:r>
                      <a:endParaRPr lang="id-ID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err="1">
                          <a:effectLst/>
                        </a:rPr>
                        <a:t>Kelembaban</a:t>
                      </a:r>
                      <a:endParaRPr lang="id-ID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240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Parameter </a:t>
            </a:r>
            <a:endParaRPr lang="id-ID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315596"/>
              </p:ext>
            </p:extLst>
          </p:nvPr>
        </p:nvGraphicFramePr>
        <p:xfrm>
          <a:off x="1143000" y="2138082"/>
          <a:ext cx="8754035" cy="2915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8927"/>
                <a:gridCol w="8015108"/>
              </a:tblGrid>
              <a:tr h="40819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Entomologi</a:t>
                      </a:r>
                      <a:endParaRPr lang="id-ID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08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Penyewaan Mikroskop Binokuler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Penyewaan Mikrsokop Stereo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Uji</a:t>
                      </a:r>
                      <a:r>
                        <a:rPr lang="en-US" sz="2800" dirty="0">
                          <a:effectLst/>
                        </a:rPr>
                        <a:t>  </a:t>
                      </a:r>
                      <a:r>
                        <a:rPr lang="en-US" sz="2800" dirty="0" err="1" smtClean="0">
                          <a:effectLst/>
                        </a:rPr>
                        <a:t>Larvasida</a:t>
                      </a:r>
                      <a:r>
                        <a:rPr lang="en-US" sz="2800" dirty="0" smtClean="0">
                          <a:effectLst/>
                        </a:rPr>
                        <a:t> </a:t>
                      </a:r>
                      <a:r>
                        <a:rPr lang="id-ID" sz="2800" dirty="0" smtClean="0">
                          <a:effectLst/>
                        </a:rPr>
                        <a:t>(resistensi)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Uji Repelan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</a:t>
                      </a:r>
                      <a:endParaRPr lang="id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Uji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Obat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Nyamuk</a:t>
                      </a:r>
                      <a:r>
                        <a:rPr lang="en-US" sz="2800" dirty="0">
                          <a:effectLst/>
                        </a:rPr>
                        <a:t> Bakar</a:t>
                      </a:r>
                      <a:endParaRPr lang="id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877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Parameter </a:t>
            </a:r>
            <a:endParaRPr lang="id-ID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367140"/>
              </p:ext>
            </p:extLst>
          </p:nvPr>
        </p:nvGraphicFramePr>
        <p:xfrm>
          <a:off x="1304365" y="2111190"/>
          <a:ext cx="8364070" cy="2515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6011"/>
                <a:gridCol w="7658059"/>
              </a:tblGrid>
              <a:tr h="41267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ANALISIS DARAH</a:t>
                      </a:r>
                      <a:endParaRPr lang="id-ID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12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Hemoglobin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2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Jumlah Eitrosit 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2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Jumlah Leukosit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2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Hitung Jumlah Leukosit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2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Golongan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Darah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104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Parameter </a:t>
            </a:r>
            <a:endParaRPr lang="id-ID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07715"/>
              </p:ext>
            </p:extLst>
          </p:nvPr>
        </p:nvGraphicFramePr>
        <p:xfrm>
          <a:off x="1344706" y="2460812"/>
          <a:ext cx="8875059" cy="1780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9143"/>
                <a:gridCol w="8125916"/>
              </a:tblGrid>
              <a:tr h="887506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 err="1">
                          <a:solidFill>
                            <a:schemeClr val="tx1"/>
                          </a:solidFill>
                          <a:effectLst/>
                        </a:rPr>
                        <a:t>Immunologi</a:t>
                      </a:r>
                      <a:endParaRPr lang="id-ID" sz="4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893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</a:rPr>
                        <a:t>1</a:t>
                      </a:r>
                      <a:endParaRPr lang="id-ID" sz="4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ELISA</a:t>
                      </a:r>
                      <a:endParaRPr lang="id-ID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37295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72</TotalTime>
  <Words>479</Words>
  <Application>Microsoft Office PowerPoint</Application>
  <PresentationFormat>Custom</PresentationFormat>
  <Paragraphs>172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Basis</vt:lpstr>
      <vt:lpstr>Profil laboratorium    fakultas kesehatan masyarakat    universitas ahmad dahlan</vt:lpstr>
      <vt:lpstr>Laboratorium FKM UAD</vt:lpstr>
      <vt:lpstr>Daftar Parameter Pemeriksaan Laboratorium FKM UAD </vt:lpstr>
      <vt:lpstr>Parameter </vt:lpstr>
      <vt:lpstr>Parameter </vt:lpstr>
      <vt:lpstr>Parameter </vt:lpstr>
      <vt:lpstr>Parameter </vt:lpstr>
      <vt:lpstr>Parameter </vt:lpstr>
      <vt:lpstr>Parameter </vt:lpstr>
      <vt:lpstr>Analisis Data Kesehatan </vt:lpstr>
      <vt:lpstr>Sistem Informasi Geografi </vt:lpstr>
      <vt:lpstr>Promosi Kesehatan </vt:lpstr>
      <vt:lpstr>Pusat Kajian FKM UAD</vt:lpstr>
      <vt:lpstr>Pojok ASi</vt:lpstr>
      <vt:lpstr>Layanan Pusat Kajian</vt:lpstr>
      <vt:lpstr>Lanjutan .... Pelatihan Bidang KesMAs </vt:lpstr>
      <vt:lpstr>Lanjutan .... Layanan bidang kes-ling/k3</vt:lpstr>
      <vt:lpstr>Lanjutan ... Layanan Pelatihan Promkes</vt:lpstr>
      <vt:lpstr>Lanjutan .... Layanan Bidang Gizi Kesmas</vt:lpstr>
      <vt:lpstr>Lanjutan ... Pelatihan MRS</vt:lpstr>
      <vt:lpstr>Lanjutan .... Layanan KESPRO</vt:lpstr>
      <vt:lpstr>Bentuk Kerja Sama dengan Mitra 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 laboratorium fakultas kesehatan masyarakat universitas ahmad dahlan</dc:title>
  <dc:creator>user</dc:creator>
  <cp:lastModifiedBy>laboran</cp:lastModifiedBy>
  <cp:revision>12</cp:revision>
  <dcterms:created xsi:type="dcterms:W3CDTF">2016-11-30T00:20:11Z</dcterms:created>
  <dcterms:modified xsi:type="dcterms:W3CDTF">2016-12-14T04:13:50Z</dcterms:modified>
</cp:coreProperties>
</file>